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oboto Black"/>
      <p:bold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Livvic"/>
      <p:regular r:id="rId45"/>
      <p:bold r:id="rId46"/>
      <p:italic r:id="rId47"/>
      <p:boldItalic r:id="rId48"/>
    </p:embeddedFont>
    <p:embeddedFont>
      <p:font typeface="Catamaran Light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iG7u3xVWb7jlpiDulHxu3CL87I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44" Type="http://schemas.openxmlformats.org/officeDocument/2006/relationships/font" Target="fonts/FiraSansExtraCondensedMedium-boldItalic.fntdata"/><Relationship Id="rId43" Type="http://schemas.openxmlformats.org/officeDocument/2006/relationships/font" Target="fonts/FiraSansExtraCondensedMedium-italic.fntdata"/><Relationship Id="rId46" Type="http://schemas.openxmlformats.org/officeDocument/2006/relationships/font" Target="fonts/Livvic-bold.fntdata"/><Relationship Id="rId45" Type="http://schemas.openxmlformats.org/officeDocument/2006/relationships/font" Target="fonts/Livvic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ivvic-boldItalic.fntdata"/><Relationship Id="rId47" Type="http://schemas.openxmlformats.org/officeDocument/2006/relationships/font" Target="fonts/Livvic-italic.fntdata"/><Relationship Id="rId49" Type="http://schemas.openxmlformats.org/officeDocument/2006/relationships/font" Target="fonts/Catamaran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obotoBlack-bold.fntdata"/><Relationship Id="rId34" Type="http://schemas.openxmlformats.org/officeDocument/2006/relationships/slide" Target="slides/slide30.xml"/><Relationship Id="rId37" Type="http://schemas.openxmlformats.org/officeDocument/2006/relationships/font" Target="fonts/Roboto-regular.fntdata"/><Relationship Id="rId36" Type="http://schemas.openxmlformats.org/officeDocument/2006/relationships/font" Target="fonts/RobotoBlack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Catamaran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62b384d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d62b384d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6330e47e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d6330e47e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66c921a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d66c921a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66c921a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2d66c921a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66c921a5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d66c921a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66c921a5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d66c921a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66c921a5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d66c921a5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66c921a5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d66c921a5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d66dc6bc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d66dc6bc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d66dc6bc6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d66dc6bc6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66dc6bc6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d66dc6bc6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d66dc6bc6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d66dc6bc6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d66dc6bc6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d66dc6bc6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66dc6bc6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2d66dc6bc6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d66dc6bc62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2d66dc6bc62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d66dc6bc6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d66dc6bc6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66dc6bc6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d66dc6bc6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d66dc6bc62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d66dc6bc62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d4daf3eed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d4daf3eed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d6330e47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d6330e47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d6330e47e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2d6330e47e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4daf3e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d4daf3e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62b384d5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d62b384d5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d62b384d5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d62b384d5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6330e47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d6330e47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62b384d5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d62b384d5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4daf3eed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d4daf3ee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3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93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8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4"/>
          <p:cNvSpPr txBox="1"/>
          <p:nvPr>
            <p:ph idx="1" type="subTitle"/>
          </p:nvPr>
        </p:nvSpPr>
        <p:spPr>
          <a:xfrm>
            <a:off x="915175" y="3380775"/>
            <a:ext cx="3960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04"/>
          <p:cNvSpPr txBox="1"/>
          <p:nvPr>
            <p:ph idx="2" type="subTitle"/>
          </p:nvPr>
        </p:nvSpPr>
        <p:spPr>
          <a:xfrm>
            <a:off x="915175" y="40045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b="1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">
  <p:cSld name="CUSTOM_16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5"/>
          <p:cNvSpPr txBox="1"/>
          <p:nvPr>
            <p:ph idx="1" type="subTitle"/>
          </p:nvPr>
        </p:nvSpPr>
        <p:spPr>
          <a:xfrm>
            <a:off x="2117847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05"/>
          <p:cNvSpPr txBox="1"/>
          <p:nvPr>
            <p:ph type="ctrTitle"/>
          </p:nvPr>
        </p:nvSpPr>
        <p:spPr>
          <a:xfrm rot="-5400000">
            <a:off x="-343101" y="1759150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6"/>
          <p:cNvSpPr txBox="1"/>
          <p:nvPr>
            <p:ph idx="1" type="subTitle"/>
          </p:nvPr>
        </p:nvSpPr>
        <p:spPr>
          <a:xfrm flipH="1">
            <a:off x="4189625" y="3380460"/>
            <a:ext cx="29514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2" name="Google Shape;82;p106"/>
          <p:cNvSpPr txBox="1"/>
          <p:nvPr>
            <p:ph type="ctrTitle"/>
          </p:nvPr>
        </p:nvSpPr>
        <p:spPr>
          <a:xfrm rot="5400000">
            <a:off x="6612409" y="1752564"/>
            <a:ext cx="2888100" cy="8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35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7"/>
          <p:cNvSpPr txBox="1"/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38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8"/>
          <p:cNvSpPr txBox="1"/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08"/>
          <p:cNvSpPr txBox="1"/>
          <p:nvPr>
            <p:ph idx="2" type="title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2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9"/>
          <p:cNvSpPr txBox="1"/>
          <p:nvPr>
            <p:ph idx="1" type="subTitle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09"/>
          <p:cNvSpPr txBox="1"/>
          <p:nvPr>
            <p:ph idx="2" type="subTitle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109"/>
          <p:cNvSpPr txBox="1"/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09"/>
          <p:cNvSpPr txBox="1"/>
          <p:nvPr>
            <p:ph idx="3" type="ctrTitle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109"/>
          <p:cNvSpPr txBox="1"/>
          <p:nvPr>
            <p:ph idx="4" type="ctrTitle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3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0"/>
          <p:cNvSpPr txBox="1"/>
          <p:nvPr>
            <p:ph idx="1" type="subTitle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10"/>
          <p:cNvSpPr txBox="1"/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3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1"/>
          <p:cNvSpPr txBox="1"/>
          <p:nvPr>
            <p:ph idx="1" type="subTitle"/>
          </p:nvPr>
        </p:nvSpPr>
        <p:spPr>
          <a:xfrm flipH="1">
            <a:off x="840600" y="2432150"/>
            <a:ext cx="16503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11"/>
          <p:cNvSpPr txBox="1"/>
          <p:nvPr>
            <p:ph idx="2" type="subTitle"/>
          </p:nvPr>
        </p:nvSpPr>
        <p:spPr>
          <a:xfrm>
            <a:off x="4702174" y="1049093"/>
            <a:ext cx="1960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11"/>
          <p:cNvSpPr txBox="1"/>
          <p:nvPr>
            <p:ph type="ctrTitle"/>
          </p:nvPr>
        </p:nvSpPr>
        <p:spPr>
          <a:xfrm>
            <a:off x="-533400" y="2047350"/>
            <a:ext cx="3024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11"/>
          <p:cNvSpPr txBox="1"/>
          <p:nvPr>
            <p:ph idx="3" type="ctrTitle"/>
          </p:nvPr>
        </p:nvSpPr>
        <p:spPr>
          <a:xfrm>
            <a:off x="4702174" y="66429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111"/>
          <p:cNvSpPr txBox="1"/>
          <p:nvPr>
            <p:ph idx="4" type="subTitle"/>
          </p:nvPr>
        </p:nvSpPr>
        <p:spPr>
          <a:xfrm>
            <a:off x="4702174" y="3788925"/>
            <a:ext cx="2214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11"/>
          <p:cNvSpPr txBox="1"/>
          <p:nvPr>
            <p:ph idx="5" type="ctrTitle"/>
          </p:nvPr>
        </p:nvSpPr>
        <p:spPr>
          <a:xfrm>
            <a:off x="4702174" y="3389725"/>
            <a:ext cx="247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11"/>
          <p:cNvSpPr txBox="1"/>
          <p:nvPr>
            <p:ph idx="6"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10">
          <p15:clr>
            <a:srgbClr val="FA7B17"/>
          </p15:clr>
        </p15:guide>
        <p15:guide id="2" pos="45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2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12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25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3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0" name="Google Shape;110;p113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4"/>
          <p:cNvSpPr txBox="1"/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" name="Google Shape;13;p94"/>
          <p:cNvSpPr txBox="1"/>
          <p:nvPr>
            <p:ph idx="1" type="subTitle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94"/>
          <p:cNvSpPr txBox="1"/>
          <p:nvPr>
            <p:ph idx="2" type="title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" name="Google Shape;15;p94"/>
          <p:cNvSpPr txBox="1"/>
          <p:nvPr>
            <p:ph idx="3" type="ctrTitle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94"/>
          <p:cNvSpPr txBox="1"/>
          <p:nvPr>
            <p:ph idx="4" type="subTitle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94"/>
          <p:cNvSpPr txBox="1"/>
          <p:nvPr>
            <p:ph idx="5" type="title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8" name="Google Shape;18;p94"/>
          <p:cNvSpPr txBox="1"/>
          <p:nvPr>
            <p:ph idx="6" type="ctrTitle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" name="Google Shape;19;p94"/>
          <p:cNvSpPr txBox="1"/>
          <p:nvPr>
            <p:ph idx="7" type="subTitle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94"/>
          <p:cNvSpPr txBox="1"/>
          <p:nvPr>
            <p:ph idx="8" type="title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" name="Google Shape;21;p94"/>
          <p:cNvSpPr txBox="1"/>
          <p:nvPr>
            <p:ph idx="9" type="ctrTitle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94"/>
          <p:cNvSpPr txBox="1"/>
          <p:nvPr>
            <p:ph idx="13" type="ctrTitle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94"/>
          <p:cNvSpPr txBox="1"/>
          <p:nvPr>
            <p:ph idx="14" type="subTitle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94"/>
          <p:cNvSpPr txBox="1"/>
          <p:nvPr>
            <p:ph idx="15" type="title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94"/>
          <p:cNvSpPr txBox="1"/>
          <p:nvPr>
            <p:ph idx="16" type="ctrTitle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6" name="Google Shape;26;p94"/>
          <p:cNvSpPr txBox="1"/>
          <p:nvPr>
            <p:ph idx="17" type="subTitle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" name="Google Shape;27;p94"/>
          <p:cNvSpPr txBox="1"/>
          <p:nvPr>
            <p:ph idx="18" type="title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25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6"/>
          <p:cNvSpPr txBox="1"/>
          <p:nvPr>
            <p:ph idx="1" type="body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116"/>
          <p:cNvSpPr txBox="1"/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16"/>
          <p:cNvSpPr txBox="1"/>
          <p:nvPr>
            <p:ph idx="2" type="subTitle"/>
          </p:nvPr>
        </p:nvSpPr>
        <p:spPr>
          <a:xfrm>
            <a:off x="642050" y="540000"/>
            <a:ext cx="4655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14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5"/>
          <p:cNvSpPr txBox="1"/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95"/>
          <p:cNvSpPr txBox="1"/>
          <p:nvPr>
            <p:ph idx="1" type="subTitle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3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6"/>
          <p:cNvSpPr txBox="1"/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30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7"/>
          <p:cNvSpPr txBox="1"/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97"/>
          <p:cNvSpPr txBox="1"/>
          <p:nvPr>
            <p:ph idx="1" type="subTitle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97"/>
          <p:cNvSpPr txBox="1"/>
          <p:nvPr>
            <p:ph idx="2" type="ctrTitle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" name="Google Shape;37;p97"/>
          <p:cNvSpPr txBox="1"/>
          <p:nvPr>
            <p:ph idx="3" type="subTitle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97"/>
          <p:cNvSpPr txBox="1"/>
          <p:nvPr>
            <p:ph idx="4" type="ctrTitle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" name="Google Shape;39;p97"/>
          <p:cNvSpPr txBox="1"/>
          <p:nvPr>
            <p:ph idx="5" type="subTitle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97"/>
          <p:cNvSpPr txBox="1"/>
          <p:nvPr>
            <p:ph idx="6" type="ctrTitle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97"/>
          <p:cNvSpPr txBox="1"/>
          <p:nvPr>
            <p:ph idx="7" type="ctrTitle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97"/>
          <p:cNvSpPr txBox="1"/>
          <p:nvPr>
            <p:ph idx="8" type="subTitle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97"/>
          <p:cNvSpPr txBox="1"/>
          <p:nvPr>
            <p:ph idx="9" type="ctrTitle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97"/>
          <p:cNvSpPr txBox="1"/>
          <p:nvPr>
            <p:ph idx="13" type="subTitle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97"/>
          <p:cNvSpPr txBox="1"/>
          <p:nvPr>
            <p:ph idx="14" type="ctrTitle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97"/>
          <p:cNvSpPr txBox="1"/>
          <p:nvPr>
            <p:ph idx="15" type="subTitle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34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8"/>
          <p:cNvSpPr txBox="1"/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98"/>
          <p:cNvSpPr txBox="1"/>
          <p:nvPr>
            <p:ph idx="1" type="subTitle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" name="Google Shape;50;p98"/>
          <p:cNvSpPr txBox="1"/>
          <p:nvPr>
            <p:ph idx="2" type="ctrTitle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98"/>
          <p:cNvSpPr txBox="1"/>
          <p:nvPr>
            <p:ph idx="3" type="subTitle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98"/>
          <p:cNvSpPr txBox="1"/>
          <p:nvPr>
            <p:ph idx="4" type="ctrTitle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3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1"/>
          <p:cNvSpPr txBox="1"/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5" name="Google Shape;55;p101"/>
          <p:cNvSpPr txBox="1"/>
          <p:nvPr>
            <p:ph idx="1" type="subTitle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27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2"/>
          <p:cNvSpPr txBox="1"/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02"/>
          <p:cNvSpPr txBox="1"/>
          <p:nvPr>
            <p:ph idx="1" type="subTitle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02"/>
          <p:cNvSpPr txBox="1"/>
          <p:nvPr>
            <p:ph idx="2" type="ctrTitle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" name="Google Shape;60;p102"/>
          <p:cNvSpPr txBox="1"/>
          <p:nvPr>
            <p:ph idx="3" type="subTitle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02"/>
          <p:cNvSpPr txBox="1"/>
          <p:nvPr>
            <p:ph idx="4" type="ctrTitle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102"/>
          <p:cNvSpPr txBox="1"/>
          <p:nvPr>
            <p:ph idx="5" type="subTitle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2"/>
          <p:cNvSpPr txBox="1"/>
          <p:nvPr>
            <p:ph idx="6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4" name="Google Shape;64;p102"/>
          <p:cNvSpPr txBox="1"/>
          <p:nvPr>
            <p:ph idx="7" type="ctrTitle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" name="Google Shape;65;p102"/>
          <p:cNvSpPr txBox="1"/>
          <p:nvPr>
            <p:ph idx="8" type="subTitle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7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3"/>
          <p:cNvSpPr txBox="1"/>
          <p:nvPr>
            <p:ph type="ctrTitle"/>
          </p:nvPr>
        </p:nvSpPr>
        <p:spPr>
          <a:xfrm>
            <a:off x="4921575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03"/>
          <p:cNvSpPr txBox="1"/>
          <p:nvPr>
            <p:ph idx="1" type="subTitle"/>
          </p:nvPr>
        </p:nvSpPr>
        <p:spPr>
          <a:xfrm>
            <a:off x="4921575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3"/>
          <p:cNvSpPr txBox="1"/>
          <p:nvPr>
            <p:ph idx="2" type="ctrTitle"/>
          </p:nvPr>
        </p:nvSpPr>
        <p:spPr>
          <a:xfrm>
            <a:off x="906139" y="2993035"/>
            <a:ext cx="1828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03"/>
          <p:cNvSpPr txBox="1"/>
          <p:nvPr>
            <p:ph idx="3" type="subTitle"/>
          </p:nvPr>
        </p:nvSpPr>
        <p:spPr>
          <a:xfrm>
            <a:off x="906139" y="3553810"/>
            <a:ext cx="15222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103"/>
          <p:cNvSpPr txBox="1"/>
          <p:nvPr>
            <p:ph idx="4" type="ctrTitle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103"/>
          <p:cNvSpPr txBox="1"/>
          <p:nvPr>
            <p:ph idx="5" type="ctrTitle"/>
          </p:nvPr>
        </p:nvSpPr>
        <p:spPr>
          <a:xfrm>
            <a:off x="2928557" y="2993035"/>
            <a:ext cx="1798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03"/>
          <p:cNvSpPr txBox="1"/>
          <p:nvPr>
            <p:ph idx="6" type="subTitle"/>
          </p:nvPr>
        </p:nvSpPr>
        <p:spPr>
          <a:xfrm>
            <a:off x="2928550" y="3553810"/>
            <a:ext cx="1476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b="1" i="0" sz="2800" u="none" cap="none" strike="noStrike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  <p:sp>
        <p:nvSpPr>
          <p:cNvPr id="7" name="Google Shape;7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b="0" i="0" sz="1200" u="none" cap="none" strike="noStrike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gif"/><Relationship Id="rId4" Type="http://schemas.openxmlformats.org/officeDocument/2006/relationships/image" Target="../media/image22.gif"/><Relationship Id="rId5" Type="http://schemas.openxmlformats.org/officeDocument/2006/relationships/image" Target="../media/image26.gif"/><Relationship Id="rId6" Type="http://schemas.openxmlformats.org/officeDocument/2006/relationships/image" Target="../media/image2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25.png"/><Relationship Id="rId5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4.gif"/><Relationship Id="rId6" Type="http://schemas.openxmlformats.org/officeDocument/2006/relationships/image" Target="../media/image7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gif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"/>
          <p:cNvSpPr/>
          <p:nvPr/>
        </p:nvSpPr>
        <p:spPr>
          <a:xfrm rot="5400000">
            <a:off x="1497075" y="13850"/>
            <a:ext cx="3358800" cy="50265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1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ENGINEERING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PROPOSAL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316875" y="1129050"/>
            <a:ext cx="5719200" cy="2885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7163" rotWithShape="0" algn="bl" dir="4560000" dist="114300">
              <a:srgbClr val="303942">
                <a:alpha val="1294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 txBox="1"/>
          <p:nvPr/>
        </p:nvSpPr>
        <p:spPr>
          <a:xfrm>
            <a:off x="609825" y="1310925"/>
            <a:ext cx="5133300" cy="19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Caracterización y simulación de control de un brazo robótico</a:t>
            </a:r>
            <a:endParaRPr b="0" i="0" sz="22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6135563" y="3044475"/>
            <a:ext cx="26880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Mestanza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Nicolás 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- 5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7521</a:t>
            </a:r>
            <a:endParaRPr b="0" i="0" sz="15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oldovan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Alexander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60498</a:t>
            </a:r>
            <a:endParaRPr b="0" i="0" sz="15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Oh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Victor</a:t>
            </a:r>
            <a:r>
              <a:rPr b="0" i="0" lang="en" sz="15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56679</a:t>
            </a:r>
            <a:endParaRPr b="0" i="0" sz="15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1"/>
          <p:cNvCxnSpPr/>
          <p:nvPr/>
        </p:nvCxnSpPr>
        <p:spPr>
          <a:xfrm>
            <a:off x="716025" y="3344025"/>
            <a:ext cx="4754400" cy="0"/>
          </a:xfrm>
          <a:prstGeom prst="straightConnector1">
            <a:avLst/>
          </a:prstGeom>
          <a:noFill/>
          <a:ln cap="flat" cmpd="sng" w="9525">
            <a:solidFill>
              <a:srgbClr val="30394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5912" y="1779713"/>
            <a:ext cx="2058624" cy="101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"/>
          <p:cNvSpPr txBox="1"/>
          <p:nvPr/>
        </p:nvSpPr>
        <p:spPr>
          <a:xfrm>
            <a:off x="316875" y="3428325"/>
            <a:ext cx="571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Proyecto Final de </a:t>
            </a:r>
            <a:r>
              <a:rPr lang="en" sz="22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Automación Industrial</a:t>
            </a:r>
            <a:endParaRPr b="0" i="0" sz="22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"/>
          <p:cNvSpPr/>
          <p:nvPr/>
        </p:nvSpPr>
        <p:spPr>
          <a:xfrm flipH="1" rot="-5400000">
            <a:off x="7320600" y="2450150"/>
            <a:ext cx="3426000" cy="221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62b384d53_0_8"/>
          <p:cNvSpPr txBox="1"/>
          <p:nvPr/>
        </p:nvSpPr>
        <p:spPr>
          <a:xfrm>
            <a:off x="328200" y="899225"/>
            <a:ext cx="5666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El brazo se posiciona en el centro de la mesa a la altura del largo del marcador.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El brazo se mueve a la 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posición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inicial de la trayectoria y luego a la final.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Los movimientos se dan en 30 pasos y siempre manteniendo la 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posición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de un eje fijo.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g2d62b384d53_0_8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d62b384d53_0_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d62b384d53_0_8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d62b384d53_0_8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Trayectoría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g2d62b384d5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75" y="2159600"/>
            <a:ext cx="4117524" cy="21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d62b384d5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200" y="2530063"/>
            <a:ext cx="3744975" cy="13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6330e47e3_0_6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2d6330e47e3_0_62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g2d6330e47e3_0_62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Trayectoría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g2d6330e47e3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862" y="770850"/>
            <a:ext cx="2034750" cy="202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d6330e47e3_0_62"/>
          <p:cNvPicPr preferRelativeResize="0"/>
          <p:nvPr/>
        </p:nvPicPr>
        <p:blipFill rotWithShape="1">
          <a:blip r:embed="rId4">
            <a:alphaModFix/>
          </a:blip>
          <a:srcRect b="0" l="0" r="0" t="14310"/>
          <a:stretch/>
        </p:blipFill>
        <p:spPr>
          <a:xfrm>
            <a:off x="1718375" y="831600"/>
            <a:ext cx="2708326" cy="209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g2d6330e47e3_0_62"/>
          <p:cNvCxnSpPr/>
          <p:nvPr/>
        </p:nvCxnSpPr>
        <p:spPr>
          <a:xfrm>
            <a:off x="4554900" y="1062825"/>
            <a:ext cx="34200" cy="37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g2d6330e47e3_0_62"/>
          <p:cNvCxnSpPr/>
          <p:nvPr/>
        </p:nvCxnSpPr>
        <p:spPr>
          <a:xfrm flipH="1" rot="10800000">
            <a:off x="714350" y="2938913"/>
            <a:ext cx="8124900" cy="2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0" name="Google Shape;260;g2d6330e47e3_0_62"/>
          <p:cNvPicPr preferRelativeResize="0"/>
          <p:nvPr/>
        </p:nvPicPr>
        <p:blipFill rotWithShape="1">
          <a:blip r:embed="rId5">
            <a:alphaModFix/>
          </a:blip>
          <a:srcRect b="0" l="0" r="0" t="20886"/>
          <a:stretch/>
        </p:blipFill>
        <p:spPr>
          <a:xfrm>
            <a:off x="1898850" y="3256028"/>
            <a:ext cx="2347375" cy="177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d6330e47e3_0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8850" y="3010500"/>
            <a:ext cx="2034775" cy="2025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66c921a51_0_2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d66c921a51_0_25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d66c921a51_0_25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g2d66c921a51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1613650"/>
            <a:ext cx="3655608" cy="253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d66c921a51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899" y="1611162"/>
            <a:ext cx="3655601" cy="25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d66c921a51_0_25"/>
          <p:cNvSpPr txBox="1"/>
          <p:nvPr/>
        </p:nvSpPr>
        <p:spPr>
          <a:xfrm>
            <a:off x="328200" y="1161250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    Imagen original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2" name="Google Shape;272;g2d66c921a51_0_25"/>
          <p:cNvSpPr txBox="1"/>
          <p:nvPr/>
        </p:nvSpPr>
        <p:spPr>
          <a:xfrm>
            <a:off x="4689900" y="1161250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    Imagen en escala de grises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73" name="Google Shape;273;g2d66c921a51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25" y="4313099"/>
            <a:ext cx="3805851" cy="2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d66c921a51_0_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3444" y="4296351"/>
            <a:ext cx="3746157" cy="2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d66c921a51_0_25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66c921a51_0_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2d66c921a51_0_5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2d66c921a51_0_5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g2d66c921a51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95" y="770850"/>
            <a:ext cx="7147018" cy="43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66c921a51_0_1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d66c921a51_0_16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2d66c921a51_0_16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g2d66c921a5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20" y="2254988"/>
            <a:ext cx="4288210" cy="2645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d66c921a5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945" y="2254988"/>
            <a:ext cx="4288210" cy="264591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d66c921a51_0_16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Histograma y umbral de trazos sobre la hoja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94" name="Google Shape;294;g2d66c921a5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163" y="1253800"/>
            <a:ext cx="3424238" cy="100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d66c921a51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9925" y="1254013"/>
            <a:ext cx="2638425" cy="1000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g2d66c921a51_0_16"/>
          <p:cNvCxnSpPr/>
          <p:nvPr/>
        </p:nvCxnSpPr>
        <p:spPr>
          <a:xfrm rot="10800000">
            <a:off x="2199100" y="2316775"/>
            <a:ext cx="0" cy="24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g2d66c921a51_0_16"/>
          <p:cNvCxnSpPr/>
          <p:nvPr/>
        </p:nvCxnSpPr>
        <p:spPr>
          <a:xfrm rot="10800000">
            <a:off x="7882975" y="2316775"/>
            <a:ext cx="0" cy="24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d66c921a51_0_4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2d66c921a51_0_4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d66c921a51_0_4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g2d66c921a51_0_44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Histograma y umbral de trazos sobre la hoja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06" name="Google Shape;306;g2d66c921a51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163" y="1253800"/>
            <a:ext cx="3424238" cy="100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d66c921a51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925" y="1254013"/>
            <a:ext cx="2638425" cy="10007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g2d66c921a51_0_44"/>
          <p:cNvCxnSpPr/>
          <p:nvPr/>
        </p:nvCxnSpPr>
        <p:spPr>
          <a:xfrm rot="10800000">
            <a:off x="2199100" y="2316775"/>
            <a:ext cx="0" cy="24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g2d66c921a51_0_44"/>
          <p:cNvCxnSpPr/>
          <p:nvPr/>
        </p:nvCxnSpPr>
        <p:spPr>
          <a:xfrm rot="10800000">
            <a:off x="7882975" y="2316775"/>
            <a:ext cx="0" cy="245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0" name="Google Shape;310;g2d66c921a51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75" y="2295150"/>
            <a:ext cx="3595688" cy="250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d66c921a51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3200" y="2295150"/>
            <a:ext cx="3595688" cy="250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66c921a51_0_5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d66c921a51_0_59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d66c921a51_0_59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g2d66c921a51_0_59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Histograma y umbral de trazos sobre la hoja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20" name="Google Shape;320;g2d66c921a51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25" y="2213325"/>
            <a:ext cx="2741707" cy="1919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2d66c921a51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149" y="2221551"/>
            <a:ext cx="2741705" cy="190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2d66c921a51_0_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074" y="2221557"/>
            <a:ext cx="2741699" cy="190273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d66c921a51_0_59"/>
          <p:cNvSpPr txBox="1"/>
          <p:nvPr/>
        </p:nvSpPr>
        <p:spPr>
          <a:xfrm>
            <a:off x="328200" y="1825525"/>
            <a:ext cx="25209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*0.6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4" name="Google Shape;324;g2d66c921a51_0_59"/>
          <p:cNvSpPr txBox="1"/>
          <p:nvPr/>
        </p:nvSpPr>
        <p:spPr>
          <a:xfrm>
            <a:off x="3243193" y="1825525"/>
            <a:ext cx="2645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 </a:t>
            </a: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*0.7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5" name="Google Shape;325;g2d66c921a51_0_59"/>
          <p:cNvSpPr txBox="1"/>
          <p:nvPr/>
        </p:nvSpPr>
        <p:spPr>
          <a:xfrm>
            <a:off x="6158067" y="1825525"/>
            <a:ext cx="2567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   </a:t>
            </a: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*0.8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26" name="Google Shape;326;g2d66c921a51_0_59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d66c921a51_0_8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2d66c921a51_0_8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2d66c921a51_0_8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g2d66c921a51_0_84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Filtrado 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35" name="Google Shape;335;g2d66c921a51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89" y="1419399"/>
            <a:ext cx="6252974" cy="9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d66c921a51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875" y="158225"/>
            <a:ext cx="2472115" cy="185408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2d66c921a51_0_84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g2d66c921a51_0_84"/>
          <p:cNvGrpSpPr/>
          <p:nvPr/>
        </p:nvGrpSpPr>
        <p:grpSpPr>
          <a:xfrm>
            <a:off x="4347625" y="3054450"/>
            <a:ext cx="3034500" cy="1209600"/>
            <a:chOff x="3054750" y="3824825"/>
            <a:chExt cx="3034500" cy="1209600"/>
          </a:xfrm>
        </p:grpSpPr>
        <p:sp>
          <p:nvSpPr>
            <p:cNvPr id="339" name="Google Shape;339;g2d66c921a51_0_84"/>
            <p:cNvSpPr/>
            <p:nvPr/>
          </p:nvSpPr>
          <p:spPr>
            <a:xfrm>
              <a:off x="3054750" y="3824825"/>
              <a:ext cx="3034500" cy="1209600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tamaran Light"/>
                <a:ea typeface="Catamaran Light"/>
                <a:cs typeface="Catamaran Light"/>
                <a:sym typeface="Catamaran Light"/>
              </a:endParaRPr>
            </a:p>
          </p:txBody>
        </p:sp>
        <p:sp>
          <p:nvSpPr>
            <p:cNvPr id="340" name="Google Shape;340;g2d66c921a51_0_84"/>
            <p:cNvSpPr/>
            <p:nvPr/>
          </p:nvSpPr>
          <p:spPr>
            <a:xfrm>
              <a:off x="3690100" y="4278900"/>
              <a:ext cx="548400" cy="548400"/>
            </a:xfrm>
            <a:prstGeom prst="rect">
              <a:avLst/>
            </a:prstGeom>
            <a:solidFill>
              <a:srgbClr val="40383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g2d66c921a51_0_84"/>
            <p:cNvSpPr/>
            <p:nvPr/>
          </p:nvSpPr>
          <p:spPr>
            <a:xfrm>
              <a:off x="4905475" y="4278900"/>
              <a:ext cx="548400" cy="548400"/>
            </a:xfrm>
            <a:prstGeom prst="rect">
              <a:avLst/>
            </a:prstGeom>
            <a:solidFill>
              <a:srgbClr val="403038"/>
            </a:solidFill>
            <a:ln cap="flat" cmpd="sng" w="9525">
              <a:solidFill>
                <a:srgbClr val="4030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g2d66c921a51_0_84"/>
            <p:cNvSpPr txBox="1"/>
            <p:nvPr/>
          </p:nvSpPr>
          <p:spPr>
            <a:xfrm>
              <a:off x="4673275" y="3866250"/>
              <a:ext cx="1012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0080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#403038</a:t>
              </a:r>
              <a:endParaRPr sz="1500">
                <a:solidFill>
                  <a:srgbClr val="FF0080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sp>
          <p:nvSpPr>
            <p:cNvPr id="343" name="Google Shape;343;g2d66c921a51_0_84"/>
            <p:cNvSpPr txBox="1"/>
            <p:nvPr/>
          </p:nvSpPr>
          <p:spPr>
            <a:xfrm>
              <a:off x="3457900" y="3866250"/>
              <a:ext cx="1012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8000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#403830</a:t>
              </a:r>
              <a:endParaRPr sz="1500">
                <a:solidFill>
                  <a:srgbClr val="FF8000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</p:grpSp>
      <p:pic>
        <p:nvPicPr>
          <p:cNvPr id="344" name="Google Shape;344;g2d66c921a51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6429" y="2405900"/>
            <a:ext cx="2623346" cy="24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66dc6bc62_0_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2d66dc6bc62_0_0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d66dc6bc62_0_0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g2d66dc6bc62_0_0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Filtrado 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53" name="Google Shape;353;g2d66dc6bc6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75" y="1532923"/>
            <a:ext cx="2284756" cy="158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d66dc6bc6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249" y="3199812"/>
            <a:ext cx="2284756" cy="1587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d66dc6bc6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9137" y="486260"/>
            <a:ext cx="2284749" cy="158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d66dc6bc62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8337" y="1089696"/>
            <a:ext cx="2284749" cy="158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d66dc6bc62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4312" y="2815477"/>
            <a:ext cx="2284749" cy="158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d66dc6bc62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2500" y="4866675"/>
            <a:ext cx="7239000" cy="19011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d66dc6bc62_0_0"/>
          <p:cNvSpPr/>
          <p:nvPr/>
        </p:nvSpPr>
        <p:spPr>
          <a:xfrm flipH="1" rot="10800000">
            <a:off x="1463200" y="3120875"/>
            <a:ext cx="978900" cy="1130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0" name="Google Shape;360;g2d66dc6bc62_0_0"/>
          <p:cNvSpPr txBox="1"/>
          <p:nvPr/>
        </p:nvSpPr>
        <p:spPr>
          <a:xfrm>
            <a:off x="596575" y="4052000"/>
            <a:ext cx="176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red_content()</a:t>
            </a:r>
            <a:endParaRPr sz="15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1" name="Google Shape;361;g2d66dc6bc62_0_0"/>
          <p:cNvSpPr/>
          <p:nvPr/>
        </p:nvSpPr>
        <p:spPr>
          <a:xfrm>
            <a:off x="4089300" y="2649875"/>
            <a:ext cx="479700" cy="47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2" name="Google Shape;362;g2d66dc6bc62_0_0"/>
          <p:cNvSpPr txBox="1"/>
          <p:nvPr/>
        </p:nvSpPr>
        <p:spPr>
          <a:xfrm>
            <a:off x="3291350" y="2677625"/>
            <a:ext cx="8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idilate</a:t>
            </a: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()</a:t>
            </a:r>
            <a:endParaRPr sz="15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63" name="Google Shape;363;g2d66dc6bc62_0_0"/>
          <p:cNvSpPr/>
          <p:nvPr/>
        </p:nvSpPr>
        <p:spPr>
          <a:xfrm rot="8100000">
            <a:off x="6105957" y="1883099"/>
            <a:ext cx="479843" cy="97071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4" name="Google Shape;364;g2d66dc6bc62_0_0"/>
          <p:cNvSpPr/>
          <p:nvPr/>
        </p:nvSpPr>
        <p:spPr>
          <a:xfrm flipH="1" rot="-8100000">
            <a:off x="7031832" y="1883099"/>
            <a:ext cx="479843" cy="970716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65" name="Google Shape;365;g2d66dc6bc62_0_0"/>
          <p:cNvSpPr txBox="1"/>
          <p:nvPr/>
        </p:nvSpPr>
        <p:spPr>
          <a:xfrm>
            <a:off x="6616375" y="1891850"/>
            <a:ext cx="876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+</a:t>
            </a:r>
            <a:endParaRPr sz="31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66dc6bc62_0_5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2d66dc6bc62_0_5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2d66dc6bc62_0_5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g2d66dc6bc62_0_54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d66dc6bc62_0_54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Filtrado 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75" name="Google Shape;375;g2d66dc6bc62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25" y="1430336"/>
            <a:ext cx="2961129" cy="185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d66dc6bc62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503" y="3019100"/>
            <a:ext cx="3059789" cy="1919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d66dc6bc62_0_54"/>
          <p:cNvSpPr/>
          <p:nvPr/>
        </p:nvSpPr>
        <p:spPr>
          <a:xfrm rot="7178935">
            <a:off x="2067643" y="3030791"/>
            <a:ext cx="488797" cy="144771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78" name="Google Shape;378;g2d66dc6bc62_0_54"/>
          <p:cNvSpPr txBox="1"/>
          <p:nvPr/>
        </p:nvSpPr>
        <p:spPr>
          <a:xfrm>
            <a:off x="1037075" y="3847650"/>
            <a:ext cx="144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bucket_tool</a:t>
            </a: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()</a:t>
            </a:r>
            <a:endParaRPr sz="15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9" name="Google Shape;379;g2d66dc6bc62_0_54"/>
          <p:cNvSpPr txBox="1"/>
          <p:nvPr/>
        </p:nvSpPr>
        <p:spPr>
          <a:xfrm>
            <a:off x="4599875" y="4607625"/>
            <a:ext cx="39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80" name="Google Shape;380;g2d66dc6bc62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309" y="1100007"/>
            <a:ext cx="2734799" cy="191909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d66dc6bc62_0_54"/>
          <p:cNvSpPr/>
          <p:nvPr/>
        </p:nvSpPr>
        <p:spPr>
          <a:xfrm rot="3695666">
            <a:off x="6662984" y="2854821"/>
            <a:ext cx="488744" cy="1447864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82" name="Google Shape;382;g2d66dc6bc62_0_54"/>
          <p:cNvSpPr txBox="1"/>
          <p:nvPr/>
        </p:nvSpPr>
        <p:spPr>
          <a:xfrm>
            <a:off x="7028400" y="3682550"/>
            <a:ext cx="144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ierode</a:t>
            </a:r>
            <a:r>
              <a:rPr lang="en" sz="1500">
                <a:solidFill>
                  <a:srgbClr val="8395B2"/>
                </a:solidFill>
                <a:latin typeface="Roboto Black"/>
                <a:ea typeface="Roboto Black"/>
                <a:cs typeface="Roboto Black"/>
                <a:sym typeface="Roboto Black"/>
              </a:rPr>
              <a:t>()</a:t>
            </a:r>
            <a:endParaRPr sz="1500">
              <a:solidFill>
                <a:srgbClr val="8395B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"/>
          <p:cNvSpPr/>
          <p:nvPr/>
        </p:nvSpPr>
        <p:spPr>
          <a:xfrm rot="5400000">
            <a:off x="3997175" y="843700"/>
            <a:ext cx="4192800" cy="35844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537300" y="1155850"/>
            <a:ext cx="6704700" cy="3144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7163" rotWithShape="0" algn="bl" dir="4560000" dist="114300">
              <a:srgbClr val="000000">
                <a:alpha val="1294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Temas</a:t>
            </a:r>
            <a:endParaRPr b="0" i="0" sz="28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1556874" y="163460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4698474" y="163460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"/>
          <p:cNvSpPr txBox="1"/>
          <p:nvPr/>
        </p:nvSpPr>
        <p:spPr>
          <a:xfrm>
            <a:off x="1552657" y="259238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"/>
          <p:cNvSpPr txBox="1"/>
          <p:nvPr/>
        </p:nvSpPr>
        <p:spPr>
          <a:xfrm>
            <a:off x="847075" y="1401146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1562355" y="3550167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"/>
          <p:cNvSpPr txBox="1"/>
          <p:nvPr/>
        </p:nvSpPr>
        <p:spPr>
          <a:xfrm>
            <a:off x="1569399" y="149489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Modelización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"/>
          <p:cNvSpPr txBox="1"/>
          <p:nvPr/>
        </p:nvSpPr>
        <p:spPr>
          <a:xfrm>
            <a:off x="4685950" y="1494906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4682800" y="2535542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Integración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"/>
          <p:cNvSpPr txBox="1"/>
          <p:nvPr/>
        </p:nvSpPr>
        <p:spPr>
          <a:xfrm>
            <a:off x="1568357" y="2500980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"/>
          <p:cNvSpPr txBox="1"/>
          <p:nvPr/>
        </p:nvSpPr>
        <p:spPr>
          <a:xfrm>
            <a:off x="1552655" y="3550191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" sz="1700">
                <a:solidFill>
                  <a:srgbClr val="8D8E92"/>
                </a:solidFill>
                <a:latin typeface="Roboto"/>
                <a:ea typeface="Roboto"/>
                <a:cs typeface="Roboto"/>
                <a:sym typeface="Roboto"/>
              </a:rPr>
              <a:t>Trayectoria</a:t>
            </a:r>
            <a:endParaRPr b="1" i="0" sz="1700" u="none" cap="none" strike="noStrike">
              <a:solidFill>
                <a:srgbClr val="8D8E9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"/>
          <p:cNvSpPr txBox="1"/>
          <p:nvPr/>
        </p:nvSpPr>
        <p:spPr>
          <a:xfrm>
            <a:off x="847075" y="2418559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"/>
          <p:cNvSpPr txBox="1"/>
          <p:nvPr/>
        </p:nvSpPr>
        <p:spPr>
          <a:xfrm>
            <a:off x="847075" y="3435959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"/>
          <p:cNvSpPr txBox="1"/>
          <p:nvPr/>
        </p:nvSpPr>
        <p:spPr>
          <a:xfrm>
            <a:off x="3963625" y="1401159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"/>
          <p:cNvSpPr txBox="1"/>
          <p:nvPr/>
        </p:nvSpPr>
        <p:spPr>
          <a:xfrm>
            <a:off x="3961513" y="2418559"/>
            <a:ext cx="63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b="1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66dc6bc62_0_7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2d66dc6bc62_0_78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d66dc6bc62_0_78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g2d66dc6bc62_0_78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Localización </a:t>
            </a: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91" name="Google Shape;391;g2d66dc6bc62_0_78"/>
          <p:cNvSpPr txBox="1"/>
          <p:nvPr/>
        </p:nvSpPr>
        <p:spPr>
          <a:xfrm>
            <a:off x="4599875" y="4607625"/>
            <a:ext cx="39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392" name="Google Shape;392;g2d66dc6bc62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1657968"/>
            <a:ext cx="3972000" cy="677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2d66dc6bc62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38" y="2540026"/>
            <a:ext cx="3322825" cy="23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d66dc6bc62_0_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738" y="2531013"/>
            <a:ext cx="3322825" cy="2328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d66dc6bc62_0_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4074" y="57150"/>
            <a:ext cx="2968126" cy="7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2d66dc6bc62_0_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4313" y="1021288"/>
            <a:ext cx="3667675" cy="14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d66dc6bc62_0_9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2d66dc6bc62_0_99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2d66dc6bc62_0_99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g2d66dc6bc62_0_99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Localización del marco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5" name="Google Shape;405;g2d66dc6bc62_0_99"/>
          <p:cNvSpPr txBox="1"/>
          <p:nvPr/>
        </p:nvSpPr>
        <p:spPr>
          <a:xfrm>
            <a:off x="4599875" y="4607625"/>
            <a:ext cx="39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pic>
        <p:nvPicPr>
          <p:cNvPr id="406" name="Google Shape;406;g2d66dc6bc62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91" y="1719925"/>
            <a:ext cx="3485685" cy="2442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g2d66dc6bc62_0_99"/>
          <p:cNvCxnSpPr/>
          <p:nvPr/>
        </p:nvCxnSpPr>
        <p:spPr>
          <a:xfrm rot="10800000">
            <a:off x="641847" y="2862118"/>
            <a:ext cx="1512300" cy="0"/>
          </a:xfrm>
          <a:prstGeom prst="straightConnector1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g2d66dc6bc62_0_99"/>
          <p:cNvCxnSpPr/>
          <p:nvPr/>
        </p:nvCxnSpPr>
        <p:spPr>
          <a:xfrm rot="10800000">
            <a:off x="618447" y="2638918"/>
            <a:ext cx="1535700" cy="2232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g2d66dc6bc62_0_99"/>
          <p:cNvCxnSpPr/>
          <p:nvPr/>
        </p:nvCxnSpPr>
        <p:spPr>
          <a:xfrm rot="10800000">
            <a:off x="759147" y="2381218"/>
            <a:ext cx="1395000" cy="4809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g2d66dc6bc62_0_99"/>
          <p:cNvCxnSpPr/>
          <p:nvPr/>
        </p:nvCxnSpPr>
        <p:spPr>
          <a:xfrm rot="10800000">
            <a:off x="930747" y="2178118"/>
            <a:ext cx="1235100" cy="6840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g2d66dc6bc62_0_99"/>
          <p:cNvSpPr/>
          <p:nvPr/>
        </p:nvSpPr>
        <p:spPr>
          <a:xfrm>
            <a:off x="1974875" y="2677496"/>
            <a:ext cx="369300" cy="369300"/>
          </a:xfrm>
          <a:prstGeom prst="mathMultiply">
            <a:avLst>
              <a:gd fmla="val 11235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12" name="Google Shape;412;g2d66dc6bc62_0_99"/>
          <p:cNvSpPr/>
          <p:nvPr/>
        </p:nvSpPr>
        <p:spPr>
          <a:xfrm>
            <a:off x="1224775" y="1843750"/>
            <a:ext cx="975900" cy="975900"/>
          </a:xfrm>
          <a:prstGeom prst="bentArrow">
            <a:avLst>
              <a:gd fmla="val 25000" name="adj1"/>
              <a:gd fmla="val 25000" name="adj2"/>
              <a:gd fmla="val 25000" name="adj3"/>
              <a:gd fmla="val 75000" name="adj4"/>
            </a:avLst>
          </a:prstGeom>
          <a:noFill/>
          <a:ln cap="flat" cmpd="sng" w="28575">
            <a:solidFill>
              <a:srgbClr val="4038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413" name="Google Shape;413;g2d66dc6bc62_0_99"/>
          <p:cNvSpPr txBox="1"/>
          <p:nvPr/>
        </p:nvSpPr>
        <p:spPr>
          <a:xfrm>
            <a:off x="917575" y="1813475"/>
            <a:ext cx="30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a</a:t>
            </a:r>
            <a:endParaRPr/>
          </a:p>
        </p:txBody>
      </p:sp>
      <p:sp>
        <p:nvSpPr>
          <p:cNvPr id="414" name="Google Shape;414;g2d66dc6bc62_0_99"/>
          <p:cNvSpPr txBox="1"/>
          <p:nvPr/>
        </p:nvSpPr>
        <p:spPr>
          <a:xfrm>
            <a:off x="3427125" y="1354800"/>
            <a:ext cx="30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b</a:t>
            </a:r>
            <a:endParaRPr/>
          </a:p>
        </p:txBody>
      </p:sp>
      <p:sp>
        <p:nvSpPr>
          <p:cNvPr id="415" name="Google Shape;415;g2d66dc6bc62_0_99"/>
          <p:cNvSpPr txBox="1"/>
          <p:nvPr/>
        </p:nvSpPr>
        <p:spPr>
          <a:xfrm>
            <a:off x="3427125" y="3747150"/>
            <a:ext cx="30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c</a:t>
            </a:r>
            <a:endParaRPr/>
          </a:p>
        </p:txBody>
      </p:sp>
      <p:sp>
        <p:nvSpPr>
          <p:cNvPr id="416" name="Google Shape;416;g2d66dc6bc62_0_99"/>
          <p:cNvSpPr txBox="1"/>
          <p:nvPr/>
        </p:nvSpPr>
        <p:spPr>
          <a:xfrm>
            <a:off x="203600" y="3707800"/>
            <a:ext cx="30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d</a:t>
            </a:r>
            <a:endParaRPr/>
          </a:p>
        </p:txBody>
      </p:sp>
      <p:pic>
        <p:nvPicPr>
          <p:cNvPr id="417" name="Google Shape;417;g2d66dc6bc62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225" y="1549538"/>
            <a:ext cx="5104875" cy="262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d66dc6bc62_0_99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d66dc6bc62_0_12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d66dc6bc62_0_125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d66dc6bc62_0_125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g2d66dc6bc62_0_125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Recuperación de imagen sin perspectiva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27" name="Google Shape;427;g2d66dc6bc62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00" y="1425075"/>
            <a:ext cx="4972200" cy="28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2d66dc6bc62_0_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2075" y="255688"/>
            <a:ext cx="2946480" cy="20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2d66dc6bc62_0_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3188" y="2713124"/>
            <a:ext cx="3024250" cy="226842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2d66dc6bc62_0_125"/>
          <p:cNvSpPr/>
          <p:nvPr/>
        </p:nvSpPr>
        <p:spPr>
          <a:xfrm rot="10800000">
            <a:off x="7344450" y="2336250"/>
            <a:ext cx="688200" cy="471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d66dc6bc62_0_152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2d66dc6bc62_0_152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2d66dc6bc62_0_152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g2d66dc6bc62_0_152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Obtención de la recta dibujada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39" name="Google Shape;439;g2d66dc6bc62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1921975"/>
            <a:ext cx="4953850" cy="6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d66dc6bc62_0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00" y="2649400"/>
            <a:ext cx="3702875" cy="7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2d66dc6bc62_0_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2050" y="1553000"/>
            <a:ext cx="3557150" cy="2672618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g2d66dc6bc62_0_152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66dc6bc62_0_166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d66dc6bc62_0_166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g2d66dc6bc62_0_166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g2d66dc6bc62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50" y="1039075"/>
            <a:ext cx="4605598" cy="3458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2d66dc6bc62_0_166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2d66dc6bc62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723" y="1354425"/>
            <a:ext cx="3895952" cy="282776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66dc6bc62_0_18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d66dc6bc62_0_180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d66dc6bc62_0_180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g2d66dc6bc62_0_180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1" name="Google Shape;461;g2d66dc6bc62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3250"/>
            <a:ext cx="4941264" cy="406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d66dc6bc62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100" y="1240613"/>
            <a:ext cx="3597001" cy="28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d66dc6bc62_0_191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2d66dc6bc62_0_191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d66dc6bc62_0_191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g2d66dc6bc62_0_191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g2d66dc6bc62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0" y="1277450"/>
            <a:ext cx="4670725" cy="27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d66dc6bc62_0_191"/>
          <p:cNvSpPr txBox="1"/>
          <p:nvPr/>
        </p:nvSpPr>
        <p:spPr>
          <a:xfrm>
            <a:off x="328200" y="899225"/>
            <a:ext cx="425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Determinación de extremos de segmento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73" name="Google Shape;473;g2d66dc6bc62_0_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00" y="4023725"/>
            <a:ext cx="21693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2d66dc6bc62_0_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2125" y="1177038"/>
            <a:ext cx="3929476" cy="2947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66dc6bc62_0_20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g2d66dc6bc62_0_20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g2d66dc6bc62_0_20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g2d66dc6bc62_0_204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3" name="Google Shape;483;g2d66dc6bc62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00" y="1018700"/>
            <a:ext cx="5088700" cy="38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2d66dc6bc62_0_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425" y="1511503"/>
            <a:ext cx="2788775" cy="212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4daf3eed9_0_24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90" name="Google Shape;490;g2d4daf3eed9_0_24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d4daf3eed9_0_24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d4daf3eed9_0_24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d4daf3eed9_0_24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Integración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4" name="Google Shape;494;g2d4daf3eed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1806" y="1068650"/>
            <a:ext cx="2982644" cy="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2d4daf3eed9_0_24"/>
          <p:cNvSpPr txBox="1"/>
          <p:nvPr/>
        </p:nvSpPr>
        <p:spPr>
          <a:xfrm>
            <a:off x="328200" y="967450"/>
            <a:ext cx="48336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Se ingresa la altura de la mesa (por defecto a 130 mm de alto)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Se ingresa el error de la medida en los brazos (Min: 0 - Max:0.05)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El programa obtendrá la trayectoria en base a la imagen y la </a:t>
            </a:r>
            <a:r>
              <a:rPr lang="en" sz="10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dibujará</a:t>
            </a:r>
            <a:endParaRPr sz="10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496" name="Google Shape;496;g2d4daf3eed9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899" y="1769450"/>
            <a:ext cx="2476213" cy="10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d4daf3eed9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758" y="2949724"/>
            <a:ext cx="2160841" cy="211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d4daf3eed9_0_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2199" y="2949725"/>
            <a:ext cx="2084800" cy="20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d6330e47e3_0_35"/>
          <p:cNvSpPr txBox="1"/>
          <p:nvPr/>
        </p:nvSpPr>
        <p:spPr>
          <a:xfrm>
            <a:off x="328200" y="899225"/>
            <a:ext cx="5666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Ejercicio 1 y 2: Ej1y2.m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 Black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Ejercicio 2 - Espacio Alcanzable: Ej2EspacioAlcanzable.m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 Black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Ejercicio 3: Ej3.m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 Black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Integracion: main.m y manipulator.m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 Black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Robotics, Vision &amp; Control Toolbox de Peter Corke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04" name="Google Shape;504;g2d6330e47e3_0_35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d6330e47e3_0_35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d6330e47e3_0_35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d6330e47e3_0_35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Referencias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/>
          <p:nvPr/>
        </p:nvSpPr>
        <p:spPr>
          <a:xfrm>
            <a:off x="328200" y="770250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Se obtuvieron los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parámetros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DH 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según</a:t>
            </a: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 el brazo:</a:t>
            </a:r>
            <a:endParaRPr sz="15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9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Modelización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200" y="2678250"/>
            <a:ext cx="4700974" cy="16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5599" y="1077650"/>
            <a:ext cx="3810026" cy="2391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d6330e47e3_0_43"/>
          <p:cNvSpPr txBox="1"/>
          <p:nvPr>
            <p:ph idx="1" type="subTitle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lt1"/>
                </a:solidFill>
              </a:rPr>
              <a:t>Here is where your presentation begins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3" name="Google Shape;513;g2d6330e47e3_0_43"/>
          <p:cNvSpPr txBox="1"/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</a:rPr>
              <a:t>ENGINEERING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PROJECT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lt1"/>
                </a:solidFill>
                <a:latin typeface="Livvic"/>
                <a:ea typeface="Livvic"/>
                <a:cs typeface="Livvic"/>
                <a:sym typeface="Livvic"/>
              </a:rPr>
              <a:t>PROPOSAL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514" name="Google Shape;514;g2d6330e47e3_0_43"/>
          <p:cNvSpPr/>
          <p:nvPr/>
        </p:nvSpPr>
        <p:spPr>
          <a:xfrm>
            <a:off x="316875" y="1129050"/>
            <a:ext cx="8419500" cy="2885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57163" rotWithShape="0" algn="bl" dir="4560000" dist="114300">
              <a:srgbClr val="303942">
                <a:alpha val="129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g2d6330e47e3_0_43"/>
          <p:cNvSpPr txBox="1"/>
          <p:nvPr/>
        </p:nvSpPr>
        <p:spPr>
          <a:xfrm>
            <a:off x="2147163" y="2307300"/>
            <a:ext cx="51333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" sz="31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Muchas gracias</a:t>
            </a:r>
            <a:endParaRPr b="0" i="0" sz="2200" u="none" cap="none" strike="noStrike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6" name="Google Shape;516;g2d6330e47e3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4512" y="0"/>
            <a:ext cx="2058624" cy="101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4daf3eed9_0_0"/>
          <p:cNvSpPr txBox="1"/>
          <p:nvPr/>
        </p:nvSpPr>
        <p:spPr>
          <a:xfrm>
            <a:off x="328200" y="899225"/>
            <a:ext cx="5666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Creación</a:t>
            </a: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 del Robot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-32385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03942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rgbClr val="303942"/>
                </a:solidFill>
                <a:latin typeface="Roboto"/>
                <a:ea typeface="Roboto"/>
                <a:cs typeface="Roboto"/>
                <a:sym typeface="Roboto"/>
              </a:rPr>
              <a:t>El marcador estará en el EE siempre perpendicular a la mesa de dibujo:</a:t>
            </a:r>
            <a:endParaRPr sz="15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6" name="Google Shape;166;g2d4daf3eed9_0_0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d4daf3eed9_0_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d4daf3eed9_0_0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d4daf3eed9_0_0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g2d4daf3ee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925" y="2043169"/>
            <a:ext cx="3200475" cy="266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d4daf3eed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d4daf3eed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875" y="2076474"/>
            <a:ext cx="3109973" cy="26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62b384d53_0_27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Creación del Robot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8" name="Google Shape;178;g2d62b384d53_0_27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2d62b384d53_0_27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d62b384d53_0_27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d62b384d53_0_27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g2d62b384d53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d62b384d53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25" y="1924075"/>
            <a:ext cx="2869775" cy="23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d62b384d53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350" y="2423060"/>
            <a:ext cx="2869775" cy="1328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d62b384d53_0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3900" y="2180125"/>
            <a:ext cx="2677175" cy="22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d62b384d53_0_53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Mesa de Dibujo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1" name="Google Shape;191;g2d62b384d53_0_53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d62b384d53_0_53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d62b384d53_0_53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d62b384d53_0_53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g2d62b384d53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2d62b384d53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00" y="1574823"/>
            <a:ext cx="3104725" cy="308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d62b384d53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825" y="2081399"/>
            <a:ext cx="3444351" cy="2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6330e47e3_0_18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Errores (Aplica para todos los links)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3" name="Google Shape;203;g2d6330e47e3_0_18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d6330e47e3_0_1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d6330e47e3_0_18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2d6330e47e3_0_18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g2d6330e47e3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d6330e47e3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25" y="2069900"/>
            <a:ext cx="2589034" cy="20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d6330e47e3_0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5525" y="2069900"/>
            <a:ext cx="3054625" cy="20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d6330e47e3_0_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8800" y="2076487"/>
            <a:ext cx="2467275" cy="2074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62b384d53_0_40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Espacio Alcanzable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16" name="Google Shape;216;g2d62b384d53_0_40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2d62b384d53_0_40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d62b384d53_0_40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2d62b384d53_0_40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Espacio de Trabajo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g2d62b384d53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75" y="152400"/>
            <a:ext cx="2140294" cy="1771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d62b384d5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50" y="1314725"/>
            <a:ext cx="2737275" cy="20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d62b384d53_0_40"/>
          <p:cNvPicPr preferRelativeResize="0"/>
          <p:nvPr/>
        </p:nvPicPr>
        <p:blipFill rotWithShape="1">
          <a:blip r:embed="rId5">
            <a:alphaModFix/>
          </a:blip>
          <a:srcRect b="12970" l="0" r="0" t="14158"/>
          <a:stretch/>
        </p:blipFill>
        <p:spPr>
          <a:xfrm>
            <a:off x="328200" y="3203965"/>
            <a:ext cx="3548900" cy="1939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d62b384d53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2402" y="1024613"/>
            <a:ext cx="2508798" cy="170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d62b384d53_0_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2388" y="2730162"/>
            <a:ext cx="2768299" cy="2131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4daf3eed9_0_8"/>
          <p:cNvSpPr txBox="1"/>
          <p:nvPr/>
        </p:nvSpPr>
        <p:spPr>
          <a:xfrm>
            <a:off x="328200" y="899225"/>
            <a:ext cx="566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0" name="Google Shape;230;g2d4daf3eed9_0_8"/>
          <p:cNvSpPr/>
          <p:nvPr/>
        </p:nvSpPr>
        <p:spPr>
          <a:xfrm flipH="1" rot="-5400000">
            <a:off x="7910200" y="3833125"/>
            <a:ext cx="581400" cy="20391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2d4daf3eed9_0_8"/>
          <p:cNvSpPr/>
          <p:nvPr/>
        </p:nvSpPr>
        <p:spPr>
          <a:xfrm flipH="1" rot="-5400000">
            <a:off x="83000" y="-82950"/>
            <a:ext cx="548400" cy="714300"/>
          </a:xfrm>
          <a:prstGeom prst="rect">
            <a:avLst/>
          </a:prstGeom>
          <a:solidFill>
            <a:srgbClr val="202A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d4daf3eed9_0_8"/>
          <p:cNvSpPr/>
          <p:nvPr/>
        </p:nvSpPr>
        <p:spPr>
          <a:xfrm>
            <a:off x="457500" y="57150"/>
            <a:ext cx="5536800" cy="713100"/>
          </a:xfrm>
          <a:prstGeom prst="rect">
            <a:avLst/>
          </a:prstGeom>
          <a:solidFill>
            <a:schemeClr val="accent1">
              <a:alpha val="729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d4daf3eed9_0_8"/>
          <p:cNvSpPr txBox="1"/>
          <p:nvPr>
            <p:ph type="ctrTitle"/>
          </p:nvPr>
        </p:nvSpPr>
        <p:spPr>
          <a:xfrm rot="1048">
            <a:off x="1000084" y="57900"/>
            <a:ext cx="4918200" cy="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0" lang="en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Trayectoría</a:t>
            </a:r>
            <a:endParaRPr b="0" sz="3600">
              <a:solidFill>
                <a:srgbClr val="3039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g2d4daf3eed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50" y="1314725"/>
            <a:ext cx="3692482" cy="31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2d4daf3eed9_0_8"/>
          <p:cNvSpPr txBox="1"/>
          <p:nvPr/>
        </p:nvSpPr>
        <p:spPr>
          <a:xfrm>
            <a:off x="328200" y="899225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Mesa de Trabajo a 130mm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36" name="Google Shape;236;g2d4daf3eed9_0_8"/>
          <p:cNvSpPr txBox="1"/>
          <p:nvPr/>
        </p:nvSpPr>
        <p:spPr>
          <a:xfrm>
            <a:off x="5474025" y="844650"/>
            <a:ext cx="5666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3942"/>
                </a:solidFill>
                <a:latin typeface="Roboto Black"/>
                <a:ea typeface="Roboto Black"/>
                <a:cs typeface="Roboto Black"/>
                <a:sym typeface="Roboto Black"/>
              </a:rPr>
              <a:t>Mesa de Trabajo a 0mm</a:t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03942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37" name="Google Shape;237;g2d4daf3eed9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450" y="1314725"/>
            <a:ext cx="3639475" cy="31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